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679" r:id="rId1"/>
  </p:sldMasterIdLst>
  <p:notesMasterIdLst>
    <p:notesMasterId r:id="rId14"/>
  </p:notesMasterIdLst>
  <p:handoutMasterIdLst>
    <p:handoutMasterId r:id="rId15"/>
  </p:handoutMasterIdLst>
  <p:sldIdLst>
    <p:sldId id="256" r:id="rId2"/>
    <p:sldId id="317" r:id="rId3"/>
    <p:sldId id="355" r:id="rId4"/>
    <p:sldId id="340" r:id="rId5"/>
    <p:sldId id="341" r:id="rId6"/>
    <p:sldId id="342" r:id="rId7"/>
    <p:sldId id="346" r:id="rId8"/>
    <p:sldId id="407" r:id="rId9"/>
    <p:sldId id="343" r:id="rId10"/>
    <p:sldId id="345" r:id="rId11"/>
    <p:sldId id="356" r:id="rId12"/>
    <p:sldId id="413" r:id="rId13"/>
  </p:sldIdLst>
  <p:sldSz cx="9144000" cy="5143500" type="screen16x9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6699"/>
    <a:srgbClr val="99CCFF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0" autoAdjust="0"/>
    <p:restoredTop sz="80044" autoAdjust="0"/>
  </p:normalViewPr>
  <p:slideViewPr>
    <p:cSldViewPr>
      <p:cViewPr varScale="1">
        <p:scale>
          <a:sx n="98" d="100"/>
          <a:sy n="98" d="100"/>
        </p:scale>
        <p:origin x="372" y="9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03" d="100"/>
          <a:sy n="103" d="100"/>
        </p:scale>
        <p:origin x="4128" y="5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D9B9B-D8FE-409C-B8BF-65411F3CEDDE}" type="datetimeFigureOut">
              <a:rPr lang="en-GB" smtClean="0"/>
              <a:t>01/08/2014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60687-CB50-4C61-B502-E8FA3905E6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771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A8ADFD5B-A66C-449C-B6E8-FB716D07777D}" type="datetimeFigureOut">
              <a:rPr lang="en-US" smtClean="0"/>
              <a:pPr/>
              <a:t>8/1/2014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CA5D3BF3-D352-46FC-8343-31F56E6730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4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extLst/>
          </a:lstStyle>
          <a:p>
            <a:fld id="{CA5D3BF3-D352-46FC-8343-31F56E6730E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340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ISO definition also</a:t>
            </a:r>
            <a:r>
              <a:rPr lang="en-GB" baseline="0" dirty="0" smtClean="0"/>
              <a:t> encompasses the user’s emotions, beliefs, preferences, etc. that occurs before, during and after use.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287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Peter </a:t>
            </a:r>
            <a:r>
              <a:rPr lang="en-GB" dirty="0" err="1" smtClean="0"/>
              <a:t>Morville</a:t>
            </a:r>
            <a:r>
              <a:rPr lang="en-GB" dirty="0" smtClean="0"/>
              <a:t> – User Experience Honeycomb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57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2900190"/>
            <a:ext cx="9144000" cy="224331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290019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1989233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3789409"/>
            <a:ext cx="5637010" cy="66158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47E157E-8DCB-4F70-A0AF-5EB586A91DD4}" type="datetime1">
              <a:rPr lang="en-US" smtClean="0">
                <a:solidFill>
                  <a:srgbClr val="FFFFFF"/>
                </a:solidFill>
              </a:rPr>
              <a:pPr algn="ctr"/>
              <a:t>8/1/2014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2" y="2349218"/>
            <a:ext cx="7175351" cy="1344875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548639"/>
            <a:ext cx="6400800" cy="26060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8/1/2014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282388"/>
            <a:ext cx="2057400" cy="3928754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4" y="548640"/>
            <a:ext cx="4829287" cy="367104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8/1/2014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X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388620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cap="small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UX Overview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80312" y="4155926"/>
            <a:ext cx="1561356" cy="84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3588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X Honeycom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612068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altLang="x-none" sz="2800" cap="small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Good UX Design Is: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4408" y="4227934"/>
            <a:ext cx="704478" cy="78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1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X_Design_Is_Widerang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612068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800" cap="small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UX Design is Wide-ranging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60432" y="4443958"/>
            <a:ext cx="564654" cy="56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708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X Bo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/>
          </p:cNvSpPr>
          <p:nvPr userDrawn="1"/>
        </p:nvSpPr>
        <p:spPr>
          <a:xfrm>
            <a:off x="35496" y="51470"/>
            <a:ext cx="6120680" cy="5760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800" cap="small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UX Books</a:t>
            </a:r>
            <a:endParaRPr lang="en-US" sz="2800" cap="small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8384" y="3876824"/>
            <a:ext cx="962736" cy="128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001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8/1/2014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548640"/>
            <a:ext cx="6400800" cy="26060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900190"/>
            <a:ext cx="9144000" cy="224331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290019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1989233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1629486"/>
            <a:ext cx="5966666" cy="1817510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3455633"/>
            <a:ext cx="5970494" cy="626595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9F07-3BC7-4570-B054-79111B0A380C}" type="datetime1">
              <a:rPr lang="en-US" smtClean="0"/>
              <a:pPr/>
              <a:t>8/1/2014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2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8/1/2014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548639"/>
            <a:ext cx="3346704" cy="26060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548640"/>
            <a:ext cx="3346704" cy="26060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548640"/>
            <a:ext cx="3346704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050245"/>
            <a:ext cx="3346704" cy="2057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548640"/>
            <a:ext cx="3346704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049274"/>
            <a:ext cx="3346704" cy="2057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8/1/2014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ADB5D-B7A0-47E3-AD2D-B1A6F8614213}" type="datetime1">
              <a:rPr lang="en-US" smtClean="0"/>
              <a:pPr/>
              <a:t>8/1/2014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68126-03FC-49C0-B9B8-2B561CCC3D90}" type="datetime1">
              <a:rPr lang="en-US" smtClean="0"/>
              <a:pPr/>
              <a:t>8/1/2014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6" y="1657350"/>
            <a:ext cx="3636085" cy="943870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6" y="548640"/>
            <a:ext cx="4017085" cy="3671048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2623351"/>
            <a:ext cx="3388660" cy="16046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8198-4617-485E-9585-4840B69DBBA6}" type="datetime1">
              <a:rPr lang="en-US" smtClean="0"/>
              <a:pPr/>
              <a:t>8/1/2014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900190"/>
            <a:ext cx="9144000" cy="224331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290019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1989233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857250"/>
            <a:ext cx="4114800" cy="2345855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757865"/>
            <a:ext cx="3694114" cy="1622265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rPr lang="en-US" smtClean="0"/>
              <a:pPr/>
              <a:t>8/1/2014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28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3348316"/>
            <a:ext cx="6383538" cy="85725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29050"/>
            <a:ext cx="9144000" cy="131445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290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826228"/>
            <a:ext cx="9144000" cy="17145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200150"/>
            <a:ext cx="9144000" cy="382905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90" y="3279126"/>
            <a:ext cx="6512511" cy="85725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549195"/>
            <a:ext cx="6400800" cy="2606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4629150"/>
            <a:ext cx="2514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4606EA6-EFEA-4C30-9264-4F9291A5780D}" type="datetime1">
              <a:rPr lang="en-US" smtClean="0"/>
              <a:pPr/>
              <a:t>8/1/2014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4629150"/>
            <a:ext cx="335280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4629150"/>
            <a:ext cx="18288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80" r:id="rId1"/>
    <p:sldLayoutId id="2147484681" r:id="rId2"/>
    <p:sldLayoutId id="2147484682" r:id="rId3"/>
    <p:sldLayoutId id="2147484683" r:id="rId4"/>
    <p:sldLayoutId id="2147484684" r:id="rId5"/>
    <p:sldLayoutId id="2147484685" r:id="rId6"/>
    <p:sldLayoutId id="2147484686" r:id="rId7"/>
    <p:sldLayoutId id="2147484687" r:id="rId8"/>
    <p:sldLayoutId id="2147484688" r:id="rId9"/>
    <p:sldLayoutId id="2147484689" r:id="rId10"/>
    <p:sldLayoutId id="2147484690" r:id="rId11"/>
    <p:sldLayoutId id="2147484695" r:id="rId12"/>
    <p:sldLayoutId id="2147484701" r:id="rId13"/>
    <p:sldLayoutId id="2147484702" r:id="rId14"/>
    <p:sldLayoutId id="2147484703" r:id="rId15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ctrTitle"/>
          </p:nvPr>
        </p:nvSpPr>
        <p:spPr>
          <a:xfrm>
            <a:off x="4788024" y="627534"/>
            <a:ext cx="4104456" cy="1344875"/>
          </a:xfrm>
        </p:spPr>
        <p:txBody>
          <a:bodyPr>
            <a:normAutofit/>
          </a:bodyPr>
          <a:lstStyle>
            <a:extLst/>
          </a:lstStyle>
          <a:p>
            <a:pPr marL="182880" indent="0" algn="ctr">
              <a:buNone/>
            </a:pPr>
            <a:r>
              <a:rPr lang="en-US" dirty="0" smtClean="0">
                <a:solidFill>
                  <a:schemeClr val="tx1"/>
                </a:solidFill>
                <a:effectLst/>
              </a:rPr>
              <a:t>UX Design</a:t>
            </a:r>
            <a:endParaRPr lang="en-US" dirty="0">
              <a:solidFill>
                <a:schemeClr val="tx1"/>
              </a:solidFill>
              <a:effectLst/>
            </a:endParaRPr>
          </a:p>
        </p:txBody>
      </p:sp>
      <p:pic>
        <p:nvPicPr>
          <p:cNvPr id="6" name="Picture 5" descr="C:\Resources\Docs\3. Education\Modules\CSC2021-22\Development\CSC2021 Module Title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771552"/>
            <a:ext cx="4200635" cy="146793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C:\Resources\Docs\3. Education\Modules\CSC2021-22\Development\CSC2022 Module Title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615981"/>
            <a:ext cx="4200635" cy="1467937"/>
          </a:xfrm>
          <a:prstGeom prst="round2DiagRect">
            <a:avLst>
              <a:gd name="adj1" fmla="val 0"/>
              <a:gd name="adj2" fmla="val 20924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5364088" y="1567120"/>
            <a:ext cx="309634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Designing with the user’s experience in mind.</a:t>
            </a:r>
          </a:p>
          <a:p>
            <a:pPr algn="ctr"/>
            <a:endParaRPr lang="en-US" sz="2000" dirty="0"/>
          </a:p>
          <a:p>
            <a:pPr algn="r"/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364088" y="3149894"/>
            <a:ext cx="309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Part 1 - Overview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8032" y="411510"/>
            <a:ext cx="5731768" cy="3639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>
              <a:latin typeface="Calibri" panose="020F0502020204030204" pitchFamily="34" charset="0"/>
            </a:endParaRPr>
          </a:p>
          <a:p>
            <a:r>
              <a:rPr lang="en-GB" sz="2000" dirty="0">
                <a:latin typeface="Calibri" panose="020F0502020204030204" pitchFamily="34" charset="0"/>
              </a:rPr>
              <a:t>UX </a:t>
            </a:r>
            <a:r>
              <a:rPr lang="en-GB" sz="2000" dirty="0" smtClean="0">
                <a:latin typeface="Calibri" panose="020F0502020204030204" pitchFamily="34" charset="0"/>
              </a:rPr>
              <a:t>design draws upon many disciplines, </a:t>
            </a:r>
            <a:r>
              <a:rPr lang="en-GB" sz="2000" dirty="0">
                <a:latin typeface="Calibri" panose="020F0502020204030204" pitchFamily="34" charset="0"/>
              </a:rPr>
              <a:t>including</a:t>
            </a:r>
            <a:r>
              <a:rPr lang="en-GB" sz="2000" dirty="0" smtClean="0">
                <a:latin typeface="Calibri" panose="020F0502020204030204" pitchFamily="34" charset="0"/>
              </a:rPr>
              <a:t>:</a:t>
            </a:r>
          </a:p>
          <a:p>
            <a:endParaRPr lang="en-GB" sz="1050" dirty="0"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</a:rPr>
              <a:t>psychology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</a:rPr>
              <a:t>anthropology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</a:rPr>
              <a:t>sociology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latin typeface="Calibri" panose="020F0502020204030204" pitchFamily="34" charset="0"/>
              </a:rPr>
              <a:t>computer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latin typeface="Calibri" panose="020F0502020204030204" pitchFamily="34" charset="0"/>
              </a:rPr>
              <a:t>graphic </a:t>
            </a:r>
            <a:r>
              <a:rPr lang="en-GB" sz="2000" dirty="0">
                <a:latin typeface="Calibri" panose="020F0502020204030204" pitchFamily="34" charset="0"/>
              </a:rPr>
              <a:t>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</a:rPr>
              <a:t>interaction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smtClean="0">
                <a:latin typeface="Calibri" panose="020F0502020204030204" pitchFamily="34" charset="0"/>
              </a:rPr>
              <a:t>cognitive </a:t>
            </a:r>
            <a:r>
              <a:rPr lang="en-GB" sz="2000" dirty="0">
                <a:latin typeface="Calibri" panose="020F0502020204030204" pitchFamily="34" charset="0"/>
              </a:rPr>
              <a:t>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</a:rPr>
              <a:t>industrial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</a:rPr>
              <a:t>human factors </a:t>
            </a:r>
            <a:r>
              <a:rPr lang="en-GB" sz="2000" dirty="0" smtClean="0">
                <a:latin typeface="Calibri" panose="020F0502020204030204" pitchFamily="34" charset="0"/>
              </a:rPr>
              <a:t>engineering</a:t>
            </a:r>
            <a:endParaRPr lang="en-GB" sz="2000" dirty="0">
              <a:latin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88032" y="4083918"/>
            <a:ext cx="615617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However… we’ll </a:t>
            </a:r>
            <a:r>
              <a:rPr lang="en-GB" sz="2000" dirty="0">
                <a:latin typeface="Calibri" panose="020F0502020204030204" pitchFamily="34" charset="0"/>
              </a:rPr>
              <a:t>mostly </a:t>
            </a:r>
            <a:r>
              <a:rPr lang="en-GB" sz="2000" dirty="0" smtClean="0">
                <a:latin typeface="Calibri" panose="020F0502020204030204" pitchFamily="34" charset="0"/>
              </a:rPr>
              <a:t>just focus on usability</a:t>
            </a:r>
            <a:endParaRPr lang="en-GB" sz="2000" dirty="0">
              <a:latin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0"/>
            <a:ext cx="3124200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84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3528" y="267494"/>
            <a:ext cx="64807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>
              <a:latin typeface="Calibri" panose="020F0502020204030204" pitchFamily="34" charset="0"/>
            </a:endParaRPr>
          </a:p>
          <a:p>
            <a:r>
              <a:rPr lang="en-GB" sz="2000" dirty="0" smtClean="0">
                <a:latin typeface="Calibri" panose="020F0502020204030204" pitchFamily="34" charset="0"/>
              </a:rPr>
              <a:t>We’ll draw upon a number of good book, including:</a:t>
            </a:r>
            <a:endParaRPr lang="en-GB" sz="2000" dirty="0"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479" y="1203598"/>
            <a:ext cx="2366594" cy="27156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8236" y="1203598"/>
            <a:ext cx="2014041" cy="27088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3440" y="1203598"/>
            <a:ext cx="2198920" cy="27156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315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36746"/>
            <a:ext cx="3744416" cy="4806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932040" y="267494"/>
            <a:ext cx="3920223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>
              <a:buFont typeface="Georgia" pitchFamily="18" charset="0"/>
              <a:buNone/>
            </a:pP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As users, we expect software to be easy and intuitive to use.</a:t>
            </a: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As developers, we must work hard to make the software easy and intuitive. </a:t>
            </a: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None/>
            </a:pPr>
            <a:r>
              <a:rPr lang="en-GB" sz="1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UX Design is the multi-disciplinary study of how we can accomplish this alongside meeting our business goals.</a:t>
            </a: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pPr marL="0" indent="0">
              <a:buFont typeface="Georgia" pitchFamily="18" charset="0"/>
              <a:buNone/>
            </a:pPr>
            <a:endParaRPr lang="en-GB" sz="1800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7504" y="110293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l">
              <a:buFont typeface="Georgia" pitchFamily="18" charset="0"/>
              <a:buNone/>
            </a:pPr>
            <a:r>
              <a:rPr lang="en-GB" sz="28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Key takeaways:</a:t>
            </a:r>
            <a:endParaRPr lang="en-GB" sz="2800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339502"/>
            <a:ext cx="4238500" cy="4238500"/>
          </a:xfrm>
          <a:prstGeom prst="rect">
            <a:avLst/>
          </a:prstGeom>
          <a:noFill/>
          <a:ln>
            <a:noFill/>
          </a:ln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133309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819786" y="915566"/>
            <a:ext cx="461631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experience </a:t>
            </a:r>
            <a:r>
              <a:rPr lang="en-GB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 "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person's perceptions and responses that result from the use or anticipated use of a product, system or </a:t>
            </a:r>
            <a:r>
              <a:rPr lang="en-GB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service“ (ISO 9241-210)</a:t>
            </a:r>
          </a:p>
        </p:txBody>
      </p:sp>
      <p:sp>
        <p:nvSpPr>
          <p:cNvPr id="4" name="Rectangle 3"/>
          <p:cNvSpPr/>
          <p:nvPr/>
        </p:nvSpPr>
        <p:spPr>
          <a:xfrm>
            <a:off x="819786" y="2355726"/>
            <a:ext cx="4256270" cy="2144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experience design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GB" sz="2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UXD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GB" sz="2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UED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is </a:t>
            </a:r>
            <a:r>
              <a:rPr lang="en-GB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 of enhancing </a:t>
            </a:r>
            <a:r>
              <a:rPr lang="en-GB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satisfaction by 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improving the usability, ease of use, </a:t>
            </a:r>
            <a:r>
              <a:rPr lang="en-GB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pleasure provided in the interaction between the </a:t>
            </a:r>
            <a:r>
              <a:rPr lang="en-GB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and 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GB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product.</a:t>
            </a:r>
            <a:endParaRPr lang="en-GB" sz="2000" baseline="30000" dirty="0" smtClean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2000" baseline="30000" dirty="0">
              <a:solidFill>
                <a:srgbClr val="0000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5596" y="1419622"/>
            <a:ext cx="2640780" cy="217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38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794" y="627534"/>
            <a:ext cx="4186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How things have changed…</a:t>
            </a:r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1923" y="791538"/>
            <a:ext cx="2204734" cy="2698596"/>
          </a:xfrm>
          <a:prstGeom prst="roundRect">
            <a:avLst>
              <a:gd name="adj" fmla="val 2805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184" y="791538"/>
            <a:ext cx="2131984" cy="2695776"/>
          </a:xfrm>
          <a:prstGeom prst="roundRect">
            <a:avLst>
              <a:gd name="adj" fmla="val 3936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/>
          <p:cNvSpPr txBox="1"/>
          <p:nvPr/>
        </p:nvSpPr>
        <p:spPr>
          <a:xfrm>
            <a:off x="539552" y="1059582"/>
            <a:ext cx="28083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It was not that long ago that one, or more, manuals needed to be studied before a software package could be effectively used.</a:t>
            </a:r>
          </a:p>
        </p:txBody>
      </p:sp>
    </p:spTree>
    <p:extLst>
      <p:ext uri="{BB962C8B-B14F-4D97-AF65-F5344CB8AC3E}">
        <p14:creationId xmlns:p14="http://schemas.microsoft.com/office/powerpoint/2010/main" val="57797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699542"/>
            <a:ext cx="3998244" cy="399220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724128" y="2583944"/>
            <a:ext cx="2241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But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this is actually </a:t>
            </a:r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difficult to do.</a:t>
            </a:r>
            <a:endParaRPr lang="en-GB" sz="2000" dirty="0">
              <a:solidFill>
                <a:schemeClr val="tx1">
                  <a:lumMod val="85000"/>
                  <a:lumOff val="15000"/>
                </a:schemeClr>
              </a:solidFill>
              <a:latin typeface="Calibri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24128" y="1176303"/>
            <a:ext cx="24127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</a:rPr>
              <a:t>Nowadays we expect software to be easy to use without the need for a manual. </a:t>
            </a:r>
          </a:p>
        </p:txBody>
      </p:sp>
    </p:spTree>
    <p:extLst>
      <p:ext uri="{BB962C8B-B14F-4D97-AF65-F5344CB8AC3E}">
        <p14:creationId xmlns:p14="http://schemas.microsoft.com/office/powerpoint/2010/main" val="183984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678" y="-24072"/>
            <a:ext cx="9207272" cy="5561192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2283718"/>
            <a:ext cx="1652310" cy="171424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ounded Rectangle 9"/>
          <p:cNvSpPr/>
          <p:nvPr/>
        </p:nvSpPr>
        <p:spPr>
          <a:xfrm>
            <a:off x="539552" y="339502"/>
            <a:ext cx="3676661" cy="1368152"/>
          </a:xfrm>
          <a:prstGeom prst="roundRect">
            <a:avLst>
              <a:gd name="adj" fmla="val 8550"/>
            </a:avLst>
          </a:prstGeom>
          <a:solidFill>
            <a:srgbClr val="FFFFFF">
              <a:alpha val="80000"/>
            </a:srgb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12014" y="340111"/>
            <a:ext cx="3704199" cy="857250"/>
          </a:xfrm>
          <a:prstGeom prst="rect">
            <a:avLst/>
          </a:prstGeom>
        </p:spPr>
        <p:txBody>
          <a:bodyPr/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GB" sz="40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User Experience Honeycomb</a:t>
            </a:r>
            <a:endParaRPr lang="en-GB" sz="4000" dirty="0"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786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3808" y="5956126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Valuable</a:t>
            </a:r>
            <a:r>
              <a:rPr lang="en-GB" sz="2000" dirty="0">
                <a:latin typeface="Calibri" panose="020F0502020204030204" pitchFamily="34" charset="0"/>
              </a:rPr>
              <a:t>: It should deliver value to the sponsors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258258"/>
              </p:ext>
            </p:extLst>
          </p:nvPr>
        </p:nvGraphicFramePr>
        <p:xfrm>
          <a:off x="323528" y="621819"/>
          <a:ext cx="4464496" cy="46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160"/>
                <a:gridCol w="3024336"/>
              </a:tblGrid>
              <a:tr h="360040">
                <a:tc>
                  <a:txBody>
                    <a:bodyPr/>
                    <a:lstStyle/>
                    <a:p>
                      <a:r>
                        <a:rPr lang="en-GB" sz="2000" b="1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Useful</a:t>
                      </a:r>
                      <a:endParaRPr lang="en-GB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Fulfils one or</a:t>
                      </a:r>
                      <a:r>
                        <a:rPr lang="en-GB" sz="2000" b="0" baseline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 more user needs</a:t>
                      </a:r>
                      <a:endParaRPr lang="en-GB" sz="20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40">
                <a:tc>
                  <a:txBody>
                    <a:bodyPr/>
                    <a:lstStyle/>
                    <a:p>
                      <a:r>
                        <a:rPr lang="en-GB" sz="2000" b="1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Usable</a:t>
                      </a:r>
                      <a:endParaRPr lang="en-GB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Easy for</a:t>
                      </a:r>
                      <a:r>
                        <a:rPr lang="en-GB" sz="2000" b="0" baseline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 the user to use</a:t>
                      </a:r>
                      <a:endParaRPr lang="en-GB" sz="20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40">
                <a:tc>
                  <a:txBody>
                    <a:bodyPr/>
                    <a:lstStyle/>
                    <a:p>
                      <a:r>
                        <a:rPr lang="en-GB" sz="2000" b="1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Desirable</a:t>
                      </a:r>
                      <a:endParaRPr lang="en-GB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The user wants</a:t>
                      </a:r>
                      <a:r>
                        <a:rPr lang="en-GB" sz="2000" b="0" baseline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 to use it and be associated with it (brand, identity, etc.)</a:t>
                      </a:r>
                      <a:endParaRPr lang="en-GB" sz="20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40">
                <a:tc>
                  <a:txBody>
                    <a:bodyPr/>
                    <a:lstStyle/>
                    <a:p>
                      <a:r>
                        <a:rPr lang="en-GB" sz="2000" b="1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Findable</a:t>
                      </a:r>
                      <a:endParaRPr lang="en-GB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Easily</a:t>
                      </a:r>
                      <a:r>
                        <a:rPr lang="en-GB" sz="2000" b="0" baseline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 and intuitively navigable by the user</a:t>
                      </a:r>
                      <a:endParaRPr lang="en-GB" sz="20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40">
                <a:tc>
                  <a:txBody>
                    <a:bodyPr/>
                    <a:lstStyle/>
                    <a:p>
                      <a:r>
                        <a:rPr lang="en-GB" sz="2000" b="1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Accessible</a:t>
                      </a:r>
                      <a:endParaRPr lang="en-GB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Supports</a:t>
                      </a:r>
                      <a:r>
                        <a:rPr lang="en-GB" sz="2000" b="0" baseline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 users with a disability </a:t>
                      </a:r>
                      <a:endParaRPr lang="en-GB" sz="20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40">
                <a:tc>
                  <a:txBody>
                    <a:bodyPr/>
                    <a:lstStyle/>
                    <a:p>
                      <a:r>
                        <a:rPr lang="en-GB" sz="2000" b="1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Credible</a:t>
                      </a:r>
                      <a:endParaRPr lang="en-GB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The user should trust and believe in it</a:t>
                      </a:r>
                      <a:endParaRPr lang="en-GB" sz="20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40">
                <a:tc>
                  <a:txBody>
                    <a:bodyPr/>
                    <a:lstStyle/>
                    <a:p>
                      <a:endParaRPr lang="en-GB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20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555526"/>
            <a:ext cx="3865631" cy="401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10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3808" y="5956126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Valuable</a:t>
            </a:r>
            <a:r>
              <a:rPr lang="en-GB" sz="2000" dirty="0">
                <a:latin typeface="Calibri" panose="020F0502020204030204" pitchFamily="34" charset="0"/>
              </a:rPr>
              <a:t>: It should deliver value to the sponsors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096483"/>
              </p:ext>
            </p:extLst>
          </p:nvPr>
        </p:nvGraphicFramePr>
        <p:xfrm>
          <a:off x="323528" y="4102958"/>
          <a:ext cx="4464496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160"/>
                <a:gridCol w="3024336"/>
              </a:tblGrid>
              <a:tr h="360040">
                <a:tc>
                  <a:txBody>
                    <a:bodyPr/>
                    <a:lstStyle/>
                    <a:p>
                      <a:r>
                        <a:rPr lang="en-GB" sz="2000" b="1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Valuable</a:t>
                      </a:r>
                      <a:endParaRPr lang="en-GB" sz="20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</a:rPr>
                        <a:t>It should deliver value to the sponsors</a:t>
                      </a:r>
                      <a:endParaRPr lang="en-GB" sz="20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555526"/>
            <a:ext cx="3865631" cy="40108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63" y="890376"/>
            <a:ext cx="3201573" cy="312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2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99592" y="3291830"/>
            <a:ext cx="194421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Usability deals with the user-friendliness and efficiency of the user interface.</a:t>
            </a:r>
          </a:p>
        </p:txBody>
      </p:sp>
      <p:sp>
        <p:nvSpPr>
          <p:cNvPr id="4" name="Rectangle 3"/>
          <p:cNvSpPr/>
          <p:nvPr/>
        </p:nvSpPr>
        <p:spPr>
          <a:xfrm>
            <a:off x="3091675" y="3288010"/>
            <a:ext cx="216856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User experience goes beyond this to capture how the user feels when using the system.</a:t>
            </a:r>
          </a:p>
        </p:txBody>
      </p:sp>
      <p:sp>
        <p:nvSpPr>
          <p:cNvPr id="6" name="Rectangle 5"/>
          <p:cNvSpPr/>
          <p:nvPr/>
        </p:nvSpPr>
        <p:spPr>
          <a:xfrm>
            <a:off x="5508104" y="3288010"/>
            <a:ext cx="268257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</a:rPr>
              <a:t>Whilst usability is an important part of the user experience, it is but only one part of the entire user experience.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637" y="771550"/>
            <a:ext cx="6578699" cy="245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58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pstream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7013C18A35F34ABB124A623B7462F5" ma:contentTypeVersion="0" ma:contentTypeDescription="Create a new document." ma:contentTypeScope="" ma:versionID="c8b53229ef314644a75f5a9f7c013cc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9D5B301-6736-4AF8-83EF-7DC204663E4D}"/>
</file>

<file path=customXml/itemProps2.xml><?xml version="1.0" encoding="utf-8"?>
<ds:datastoreItem xmlns:ds="http://schemas.openxmlformats.org/officeDocument/2006/customXml" ds:itemID="{DE36E956-9FF4-4EAD-9A06-2187C8DAFECD}"/>
</file>

<file path=customXml/itemProps3.xml><?xml version="1.0" encoding="utf-8"?>
<ds:datastoreItem xmlns:ds="http://schemas.openxmlformats.org/officeDocument/2006/customXml" ds:itemID="{7FD11623-C05D-4F42-8586-F6011F310B02}"/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0</TotalTime>
  <Words>398</Words>
  <Application>Microsoft Office PowerPoint</Application>
  <PresentationFormat>On-screen Show (16:9)</PresentationFormat>
  <Paragraphs>58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Georgia</vt:lpstr>
      <vt:lpstr>Times New Roman</vt:lpstr>
      <vt:lpstr>Trebuchet MS</vt:lpstr>
      <vt:lpstr>Slipstream</vt:lpstr>
      <vt:lpstr>UX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2013-01-08T13:39:25Z</dcterms:created>
  <dcterms:modified xsi:type="dcterms:W3CDTF">2014-08-01T10:47:03Z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1033</vt:i4>
  </property>
  <property fmtid="{D5CDD505-2E9C-101B-9397-08002B2CF9AE}" pid="3" name="_Version">
    <vt:lpwstr>12.0.4518</vt:lpwstr>
  </property>
  <property fmtid="{D5CDD505-2E9C-101B-9397-08002B2CF9AE}" pid="4" name="ContentTypeId">
    <vt:lpwstr>0x010100E77013C18A35F34ABB124A623B7462F5</vt:lpwstr>
  </property>
</Properties>
</file>

<file path=docProps/thumbnail.jpeg>
</file>